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67" r:id="rId2"/>
    <p:sldId id="257" r:id="rId3"/>
    <p:sldId id="258" r:id="rId4"/>
    <p:sldId id="260" r:id="rId5"/>
    <p:sldId id="261" r:id="rId6"/>
    <p:sldId id="262" r:id="rId7"/>
    <p:sldId id="263" r:id="rId8"/>
    <p:sldId id="266" r:id="rId9"/>
    <p:sldId id="265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05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A7A-1397-41D3-A07C-5DB22942048C}" type="datetimeFigureOut">
              <a:rPr lang="el-GR" smtClean="0"/>
              <a:t>23/11/2016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8928-83B4-4005-B650-9F81E1520218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93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A7A-1397-41D3-A07C-5DB22942048C}" type="datetimeFigureOut">
              <a:rPr lang="el-GR" smtClean="0"/>
              <a:t>23/11/2016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8928-83B4-4005-B650-9F81E15202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576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A7A-1397-41D3-A07C-5DB22942048C}" type="datetimeFigureOut">
              <a:rPr lang="el-GR" smtClean="0"/>
              <a:t>23/11/2016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8928-83B4-4005-B650-9F81E15202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525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A7A-1397-41D3-A07C-5DB22942048C}" type="datetimeFigureOut">
              <a:rPr lang="el-GR" smtClean="0"/>
              <a:t>23/11/2016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8928-83B4-4005-B650-9F81E15202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912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A7A-1397-41D3-A07C-5DB22942048C}" type="datetimeFigureOut">
              <a:rPr lang="el-GR" smtClean="0"/>
              <a:t>23/11/2016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8928-83B4-4005-B650-9F81E1520218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65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A7A-1397-41D3-A07C-5DB22942048C}" type="datetimeFigureOut">
              <a:rPr lang="el-GR" smtClean="0"/>
              <a:t>23/11/2016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8928-83B4-4005-B650-9F81E15202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872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A7A-1397-41D3-A07C-5DB22942048C}" type="datetimeFigureOut">
              <a:rPr lang="el-GR" smtClean="0"/>
              <a:t>23/11/2016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8928-83B4-4005-B650-9F81E15202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850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A7A-1397-41D3-A07C-5DB22942048C}" type="datetimeFigureOut">
              <a:rPr lang="el-GR" smtClean="0"/>
              <a:t>23/11/2016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8928-83B4-4005-B650-9F81E15202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617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A7A-1397-41D3-A07C-5DB22942048C}" type="datetimeFigureOut">
              <a:rPr lang="el-GR" smtClean="0"/>
              <a:t>23/11/2016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8928-83B4-4005-B650-9F81E15202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799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F0D72A7A-1397-41D3-A07C-5DB22942048C}" type="datetimeFigureOut">
              <a:rPr lang="el-GR" smtClean="0"/>
              <a:t>23/11/2016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AE8928-83B4-4005-B650-9F81E15202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49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A7A-1397-41D3-A07C-5DB22942048C}" type="datetimeFigureOut">
              <a:rPr lang="el-GR" smtClean="0"/>
              <a:t>23/11/2016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E8928-83B4-4005-B650-9F81E152021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3704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0D72A7A-1397-41D3-A07C-5DB22942048C}" type="datetimeFigureOut">
              <a:rPr lang="el-GR" smtClean="0"/>
              <a:t>23/11/2016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EAE8928-83B4-4005-B650-9F81E1520218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93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Transport layer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LAB</a:t>
            </a:r>
          </a:p>
          <a:p>
            <a:r>
              <a:rPr lang="en-US" dirty="0" smtClean="0"/>
              <a:t>HY335</a:t>
            </a:r>
          </a:p>
          <a:p>
            <a:r>
              <a:rPr lang="en-US" dirty="0" smtClean="0"/>
              <a:t>Evripidis </a:t>
            </a:r>
            <a:r>
              <a:rPr lang="en-US" dirty="0" err="1" smtClean="0"/>
              <a:t>tzamousis</a:t>
            </a: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744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Πρόβλημα 1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445576" y="1761472"/>
            <a:ext cx="8252848" cy="4547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Δύο υπολογιστές, Α και Β, επικοινωνούν μέσω μιας </a:t>
            </a:r>
            <a:r>
              <a:rPr lang="en-US" dirty="0"/>
              <a:t>TCP </a:t>
            </a:r>
            <a:r>
              <a:rPr lang="el-GR" dirty="0"/>
              <a:t>σύνδεσης. Ο υπολογιστής Β έχει ήδη λάβει όλα τα </a:t>
            </a:r>
            <a:r>
              <a:rPr lang="en-US" dirty="0"/>
              <a:t>bytes </a:t>
            </a:r>
            <a:r>
              <a:rPr lang="el-GR" dirty="0"/>
              <a:t>δεδομένων που έχει στείλει μέχρι αυτή τη στιγμή ο υπολογιστής Α, δηλαδή μέχρι το </a:t>
            </a:r>
            <a:r>
              <a:rPr lang="en-US" dirty="0"/>
              <a:t>byte 248.</a:t>
            </a:r>
            <a:r>
              <a:rPr lang="el-GR" dirty="0"/>
              <a:t> Υποθέστε ότι στέλνει στη συνέχεια δύο άλλα τμήματα, το ένα μετά άλλο, με 40 και </a:t>
            </a:r>
            <a:r>
              <a:rPr lang="en-US" dirty="0"/>
              <a:t>60 bytes </a:t>
            </a:r>
            <a:r>
              <a:rPr lang="el-GR" dirty="0"/>
              <a:t>δεδομένων αντίστοιχα. Επίσης υποθέστε ότι η πόρτα προέλευσης αυτών των τμημάτων είναι </a:t>
            </a:r>
            <a:r>
              <a:rPr lang="en-US" dirty="0"/>
              <a:t>503</a:t>
            </a:r>
            <a:r>
              <a:rPr lang="el-GR" dirty="0"/>
              <a:t>, και η πόρτα προορισμού 80. Τέλος, ο υπολογιστής Β στέλνει μία επιβεβαίωση </a:t>
            </a:r>
            <a:r>
              <a:rPr lang="en-US" dirty="0"/>
              <a:t>(</a:t>
            </a:r>
            <a:r>
              <a:rPr lang="en-US" dirty="0" err="1"/>
              <a:t>ACK</a:t>
            </a:r>
            <a:r>
              <a:rPr lang="en-US" dirty="0"/>
              <a:t>) </a:t>
            </a:r>
            <a:r>
              <a:rPr lang="el-GR" dirty="0"/>
              <a:t>για κάθε τμήμα που λαμβάνει επιτυχημένα</a:t>
            </a:r>
            <a:r>
              <a:rPr lang="el-GR" dirty="0" smtClean="0"/>
              <a:t>.</a:t>
            </a:r>
          </a:p>
          <a:p>
            <a:pPr algn="just"/>
            <a:endParaRPr lang="el-GR" dirty="0"/>
          </a:p>
          <a:p>
            <a:pPr algn="just"/>
            <a:endParaRPr lang="en-US" sz="1400" dirty="0"/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l-GR" sz="1400" dirty="0"/>
              <a:t>Ποιοι είναι οι αριθμοί ακολουθίας των 2 τμημάτων που στέλνονται;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l-GR" sz="1400" dirty="0"/>
              <a:t>Αν το πρώτο τμήμα φτάσει πριν το δεύτερο, στο </a:t>
            </a:r>
            <a:r>
              <a:rPr lang="en-US" sz="1400" dirty="0" err="1"/>
              <a:t>ACK</a:t>
            </a:r>
            <a:r>
              <a:rPr lang="en-US" sz="1400" dirty="0"/>
              <a:t> </a:t>
            </a:r>
            <a:r>
              <a:rPr lang="el-GR" sz="1400" dirty="0"/>
              <a:t>που στέλνεται ποιος είναι ο αριθμός επιβεβαίωσης, και ποιες οι πόρτες </a:t>
            </a:r>
            <a:r>
              <a:rPr lang="el-GR" sz="1400" dirty="0" smtClean="0"/>
              <a:t>προέλευσης </a:t>
            </a:r>
            <a:r>
              <a:rPr lang="el-GR" sz="1400" dirty="0"/>
              <a:t>και προορισμού;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l-GR" sz="1400" dirty="0"/>
              <a:t>Αν το δεύτερο τμήμα φτάσει πριν το πρώτο, ποιος θα είναι ο αριθμός επιβεβαίωσης που στέλνεται;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l-GR" sz="1400" dirty="0"/>
              <a:t>Αν τα τμήματα φτάσουν με τη σωστή σειρά, αλλά το </a:t>
            </a:r>
            <a:r>
              <a:rPr lang="en-US" sz="1400" dirty="0" err="1"/>
              <a:t>ACK</a:t>
            </a:r>
            <a:r>
              <a:rPr lang="en-US" sz="1400" dirty="0"/>
              <a:t> </a:t>
            </a:r>
            <a:r>
              <a:rPr lang="el-GR" sz="1400" dirty="0"/>
              <a:t>για το πρώτο πακέτο χάνεται αλλά η δεύτερη επιβεβαίωση λαμβάνεται κανονικά, σχεδιάστε ένα διάγραμμα χρονισμού όπου φαίνεται όλα τα πακέτα και οι επιβεβαιώσεις που στέλνονται.</a:t>
            </a:r>
          </a:p>
          <a:p>
            <a:endParaRPr lang="el-GR" sz="1350" dirty="0"/>
          </a:p>
        </p:txBody>
      </p:sp>
    </p:spTree>
    <p:extLst>
      <p:ext uri="{BB962C8B-B14F-4D97-AF65-F5344CB8AC3E}">
        <p14:creationId xmlns:p14="http://schemas.microsoft.com/office/powerpoint/2010/main" val="2761754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Πρόβλημα 1 (Λύση)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445576" y="1761472"/>
            <a:ext cx="8252848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n-US" sz="1600" i="1" dirty="0" smtClean="0"/>
              <a:t>1</a:t>
            </a:r>
            <a:r>
              <a:rPr lang="el-GR" sz="1600" i="1" baseline="30000" dirty="0" smtClean="0"/>
              <a:t>ο</a:t>
            </a:r>
            <a:r>
              <a:rPr lang="el-GR" sz="1600" i="1" dirty="0" smtClean="0"/>
              <a:t> </a:t>
            </a:r>
            <a:r>
              <a:rPr lang="en-US" sz="1600" i="1" dirty="0" smtClean="0"/>
              <a:t>Sequence=249, 40 bytes, 2</a:t>
            </a:r>
            <a:r>
              <a:rPr lang="el-GR" sz="1600" i="1" baseline="30000" dirty="0" smtClean="0"/>
              <a:t>ο</a:t>
            </a:r>
            <a:r>
              <a:rPr lang="en-US" sz="1600" i="1" dirty="0" smtClean="0"/>
              <a:t> sequence=289, 60 bytes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n-US" sz="1600" i="1" dirty="0" err="1" smtClean="0"/>
              <a:t>ACK</a:t>
            </a:r>
            <a:r>
              <a:rPr lang="en-US" sz="1600" i="1" dirty="0" smtClean="0"/>
              <a:t>=289, </a:t>
            </a:r>
            <a:r>
              <a:rPr lang="en-US" sz="1600" i="1" dirty="0" err="1" smtClean="0"/>
              <a:t>srcPort</a:t>
            </a:r>
            <a:r>
              <a:rPr lang="en-US" sz="1600" i="1" dirty="0" smtClean="0"/>
              <a:t>=80, </a:t>
            </a:r>
            <a:r>
              <a:rPr lang="en-US" sz="1600" i="1" dirty="0" err="1" smtClean="0"/>
              <a:t>dstPort</a:t>
            </a:r>
            <a:r>
              <a:rPr lang="en-US" sz="1600" i="1" dirty="0" smtClean="0"/>
              <a:t>=503</a:t>
            </a:r>
            <a:endParaRPr lang="el-GR" sz="1600" i="1" dirty="0"/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n-US" sz="1600" i="1" dirty="0" err="1" smtClean="0"/>
              <a:t>ACK</a:t>
            </a:r>
            <a:r>
              <a:rPr lang="en-US" sz="1600" i="1" dirty="0" smtClean="0"/>
              <a:t>=249 </a:t>
            </a:r>
            <a:r>
              <a:rPr lang="el-GR" sz="1600" i="1" dirty="0" smtClean="0"/>
              <a:t>επειδή ακόμα περιμένει να λάβει το 249</a:t>
            </a:r>
            <a:r>
              <a:rPr lang="el-GR" sz="1600" i="1" baseline="30000" dirty="0" smtClean="0"/>
              <a:t>ο</a:t>
            </a:r>
            <a:r>
              <a:rPr lang="el-GR" sz="1600" i="1" dirty="0" smtClean="0"/>
              <a:t> πακέτο από την ακολουθία των </a:t>
            </a:r>
            <a:r>
              <a:rPr lang="en-US" sz="1600" i="1" dirty="0" smtClean="0"/>
              <a:t>bytes.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endParaRPr lang="en-US" sz="1350" dirty="0" smtClean="0"/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n-US" sz="1600" i="1" dirty="0" smtClean="0"/>
              <a:t> 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endParaRPr lang="en-US" sz="1600" i="1" dirty="0"/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endParaRPr lang="en-US" sz="1350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029" y="3154589"/>
            <a:ext cx="4107542" cy="297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003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Πρόβλημα </a:t>
            </a:r>
            <a:r>
              <a:rPr lang="en-US" dirty="0" smtClean="0"/>
              <a:t>2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445576" y="1761472"/>
            <a:ext cx="8252848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Υποθέστε ότι στέλνετε ένα μεγάλο αρχείο από ένα υπολογιστή σε έναν άλλο, πάνω σε μία </a:t>
            </a:r>
            <a:r>
              <a:rPr lang="en-US" dirty="0" smtClean="0"/>
              <a:t>TCP </a:t>
            </a:r>
            <a:r>
              <a:rPr lang="el-GR" dirty="0" smtClean="0"/>
              <a:t>σύνδεση όπου δεν λειτουργεί η αργή </a:t>
            </a:r>
            <a:r>
              <a:rPr lang="el-GR" dirty="0" err="1" smtClean="0"/>
              <a:t>εκίννηση</a:t>
            </a:r>
            <a:r>
              <a:rPr lang="el-GR" dirty="0" smtClean="0"/>
              <a:t>. Θεωρήστε ότι το </a:t>
            </a:r>
            <a:r>
              <a:rPr lang="en-US" dirty="0" err="1" smtClean="0"/>
              <a:t>CongWin</a:t>
            </a:r>
            <a:r>
              <a:rPr lang="en-US" dirty="0" smtClean="0"/>
              <a:t> </a:t>
            </a:r>
            <a:r>
              <a:rPr lang="el-GR" dirty="0" smtClean="0"/>
              <a:t>αυξάνεται κατά </a:t>
            </a:r>
            <a:r>
              <a:rPr lang="en-US" dirty="0" smtClean="0"/>
              <a:t>1 </a:t>
            </a:r>
            <a:r>
              <a:rPr lang="en-US" dirty="0" err="1" smtClean="0"/>
              <a:t>MSS</a:t>
            </a:r>
            <a:r>
              <a:rPr lang="en-US" dirty="0" smtClean="0"/>
              <a:t> </a:t>
            </a:r>
            <a:r>
              <a:rPr lang="el-GR" dirty="0" smtClean="0"/>
              <a:t>κάθε φορά που λαμβάνεται μια δέσμη </a:t>
            </a:r>
            <a:r>
              <a:rPr lang="en-US" dirty="0" err="1" smtClean="0"/>
              <a:t>ACK</a:t>
            </a:r>
            <a:r>
              <a:rPr lang="el-GR" dirty="0" smtClean="0"/>
              <a:t> και ότι οι χρόνοι διαδρομής μετ’ επιστροφή (</a:t>
            </a:r>
            <a:r>
              <a:rPr lang="en-US" dirty="0" err="1" smtClean="0"/>
              <a:t>RTT</a:t>
            </a:r>
            <a:r>
              <a:rPr lang="el-GR" dirty="0" smtClean="0"/>
              <a:t>) είναι σταθεροί. </a:t>
            </a:r>
          </a:p>
          <a:p>
            <a:pPr algn="just"/>
            <a:endParaRPr lang="el-GR" dirty="0"/>
          </a:p>
          <a:p>
            <a:pPr algn="just"/>
            <a:endParaRPr lang="en-US" sz="1600" dirty="0"/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l-GR" sz="1600" dirty="0" smtClean="0"/>
              <a:t>Πόσος </a:t>
            </a:r>
            <a:r>
              <a:rPr lang="en-US" sz="1600" dirty="0" err="1" smtClean="0"/>
              <a:t>RTT</a:t>
            </a:r>
            <a:r>
              <a:rPr lang="en-US" sz="1600" dirty="0" smtClean="0"/>
              <a:t> </a:t>
            </a:r>
            <a:r>
              <a:rPr lang="el-GR" sz="1600" dirty="0" smtClean="0"/>
              <a:t>χρόνος θα χρειαστεί για να αυξηθεί το </a:t>
            </a:r>
            <a:r>
              <a:rPr lang="en-US" sz="1600" dirty="0" err="1" smtClean="0"/>
              <a:t>MSS</a:t>
            </a:r>
            <a:r>
              <a:rPr lang="en-US" sz="1600" dirty="0" smtClean="0"/>
              <a:t> </a:t>
            </a:r>
            <a:r>
              <a:rPr lang="el-GR" sz="1600" dirty="0" smtClean="0"/>
              <a:t>σε 8;</a:t>
            </a:r>
            <a:endParaRPr lang="el-GR" sz="1600" dirty="0"/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l-GR" sz="1600" dirty="0" smtClean="0"/>
              <a:t>Ποια είναι η</a:t>
            </a:r>
            <a:r>
              <a:rPr lang="en-US" sz="1600" dirty="0" smtClean="0"/>
              <a:t> </a:t>
            </a:r>
            <a:r>
              <a:rPr lang="el-GR" sz="1600" dirty="0" smtClean="0"/>
              <a:t>μέση ικανότητα διεκπεραίωσης της σύνδεσης με βάση τα </a:t>
            </a:r>
            <a:r>
              <a:rPr lang="en-US" sz="1600" dirty="0" err="1" smtClean="0"/>
              <a:t>MSS</a:t>
            </a:r>
            <a:r>
              <a:rPr lang="en-US" sz="1600" dirty="0" smtClean="0"/>
              <a:t> </a:t>
            </a:r>
            <a:r>
              <a:rPr lang="el-GR" sz="1600" dirty="0" smtClean="0"/>
              <a:t>και </a:t>
            </a:r>
            <a:r>
              <a:rPr lang="en-US" sz="1600" dirty="0" err="1" smtClean="0"/>
              <a:t>RTT</a:t>
            </a:r>
            <a:r>
              <a:rPr lang="en-US" sz="1600" dirty="0" smtClean="0"/>
              <a:t>.</a:t>
            </a:r>
            <a:endParaRPr lang="el-GR" sz="1600" dirty="0" smtClean="0"/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l-GR" sz="1600" dirty="0" smtClean="0"/>
              <a:t>Αν λειτουργούσε η αργή εκκίνηση, πόσα </a:t>
            </a:r>
            <a:r>
              <a:rPr lang="en-US" sz="1600" dirty="0" err="1" smtClean="0"/>
              <a:t>RTTs</a:t>
            </a:r>
            <a:r>
              <a:rPr lang="en-US" sz="1600" dirty="0" smtClean="0"/>
              <a:t> </a:t>
            </a:r>
            <a:r>
              <a:rPr lang="el-GR" sz="1600" dirty="0" smtClean="0"/>
              <a:t>θα χρειάζονταν;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1406334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Πρόβλημα </a:t>
            </a:r>
            <a:r>
              <a:rPr lang="en-US" dirty="0" smtClean="0"/>
              <a:t>2 </a:t>
            </a:r>
            <a:r>
              <a:rPr lang="el-GR" dirty="0" smtClean="0"/>
              <a:t>(Λύση)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445576" y="1605516"/>
            <a:ext cx="82528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600" dirty="0"/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l-GR" sz="1600" i="1" dirty="0" smtClean="0"/>
              <a:t>1 </a:t>
            </a:r>
            <a:r>
              <a:rPr lang="en-US" sz="1600" i="1" dirty="0" err="1" smtClean="0"/>
              <a:t>RTT</a:t>
            </a:r>
            <a:r>
              <a:rPr lang="en-US" sz="1600" i="1" dirty="0" smtClean="0"/>
              <a:t> </a:t>
            </a:r>
            <a:r>
              <a:rPr lang="el-GR" sz="1600" i="1" dirty="0" smtClean="0"/>
              <a:t>ώστε να έχω </a:t>
            </a:r>
            <a:r>
              <a:rPr lang="en-US" sz="1600" i="1" dirty="0" smtClean="0"/>
              <a:t>2MSS</a:t>
            </a:r>
            <a:r>
              <a:rPr lang="el-GR" sz="1600" i="1" dirty="0"/>
              <a:t/>
            </a:r>
            <a:br>
              <a:rPr lang="el-GR" sz="1600" i="1" dirty="0"/>
            </a:br>
            <a:r>
              <a:rPr lang="el-GR" sz="1600" i="1" dirty="0" smtClean="0"/>
              <a:t>+1 </a:t>
            </a:r>
            <a:r>
              <a:rPr lang="en-US" sz="1600" i="1" dirty="0" err="1" smtClean="0"/>
              <a:t>RTT</a:t>
            </a:r>
            <a:r>
              <a:rPr lang="en-US" sz="1600" i="1" dirty="0" smtClean="0"/>
              <a:t> </a:t>
            </a:r>
            <a:r>
              <a:rPr lang="el-GR" sz="1600" i="1" dirty="0" smtClean="0"/>
              <a:t>ώστε να γίνει </a:t>
            </a:r>
            <a:r>
              <a:rPr lang="en-US" sz="1600" i="1" dirty="0" smtClean="0"/>
              <a:t>3MSS</a:t>
            </a:r>
            <a:r>
              <a:rPr lang="el-GR" sz="1600" i="1" dirty="0" smtClean="0"/>
              <a:t/>
            </a:r>
            <a:br>
              <a:rPr lang="el-GR" sz="1600" i="1" dirty="0" smtClean="0"/>
            </a:br>
            <a:r>
              <a:rPr lang="el-GR" sz="1600" i="1" dirty="0" smtClean="0"/>
              <a:t>+1 </a:t>
            </a:r>
            <a:r>
              <a:rPr lang="en-US" sz="1600" i="1" dirty="0" err="1" smtClean="0"/>
              <a:t>RTT</a:t>
            </a:r>
            <a:r>
              <a:rPr lang="en-US" sz="1600" i="1" dirty="0" smtClean="0"/>
              <a:t> </a:t>
            </a:r>
            <a:r>
              <a:rPr lang="el-GR" sz="1600" i="1" dirty="0" smtClean="0"/>
              <a:t>ώστε να γίνει 4 </a:t>
            </a:r>
            <a:r>
              <a:rPr lang="en-US" sz="1600" i="1" dirty="0" err="1" smtClean="0"/>
              <a:t>MSS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l-GR" sz="1600" i="1" dirty="0" smtClean="0"/>
              <a:t>+1 </a:t>
            </a:r>
            <a:r>
              <a:rPr lang="en-US" sz="1600" i="1" dirty="0" err="1" smtClean="0"/>
              <a:t>RTT</a:t>
            </a:r>
            <a:r>
              <a:rPr lang="en-US" sz="1600" i="1" dirty="0" smtClean="0"/>
              <a:t> </a:t>
            </a:r>
            <a:r>
              <a:rPr lang="el-GR" sz="1600" i="1" dirty="0" smtClean="0"/>
              <a:t>ώστε να γίνει </a:t>
            </a:r>
            <a:r>
              <a:rPr lang="en-US" sz="1600" i="1" dirty="0" smtClean="0"/>
              <a:t>5</a:t>
            </a:r>
            <a:r>
              <a:rPr lang="el-GR" sz="1600" i="1" dirty="0" smtClean="0"/>
              <a:t> </a:t>
            </a:r>
            <a:r>
              <a:rPr lang="en-US" sz="1600" i="1" dirty="0" err="1" smtClean="0"/>
              <a:t>MSS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l-GR" sz="1600" i="1" dirty="0" smtClean="0"/>
              <a:t>+1 </a:t>
            </a:r>
            <a:r>
              <a:rPr lang="en-US" sz="1600" i="1" dirty="0" err="1" smtClean="0"/>
              <a:t>RTT</a:t>
            </a:r>
            <a:r>
              <a:rPr lang="en-US" sz="1600" i="1" dirty="0" smtClean="0"/>
              <a:t> </a:t>
            </a:r>
            <a:r>
              <a:rPr lang="el-GR" sz="1600" i="1" dirty="0" smtClean="0"/>
              <a:t>ώστε να γίνει </a:t>
            </a:r>
            <a:r>
              <a:rPr lang="en-US" sz="1600" i="1" dirty="0" smtClean="0"/>
              <a:t>6</a:t>
            </a:r>
            <a:r>
              <a:rPr lang="el-GR" sz="1600" i="1" dirty="0" smtClean="0"/>
              <a:t> </a:t>
            </a:r>
            <a:r>
              <a:rPr lang="en-US" sz="1600" i="1" dirty="0" err="1" smtClean="0"/>
              <a:t>MSS</a:t>
            </a:r>
            <a:r>
              <a:rPr lang="el-GR" sz="1600" i="1" dirty="0" smtClean="0"/>
              <a:t/>
            </a:r>
            <a:br>
              <a:rPr lang="el-GR" sz="1600" i="1" dirty="0" smtClean="0"/>
            </a:br>
            <a:r>
              <a:rPr lang="el-GR" sz="1600" i="1" dirty="0" smtClean="0"/>
              <a:t>+1 </a:t>
            </a:r>
            <a:r>
              <a:rPr lang="en-US" sz="1600" i="1" dirty="0" err="1" smtClean="0"/>
              <a:t>RTT</a:t>
            </a:r>
            <a:r>
              <a:rPr lang="en-US" sz="1600" i="1" dirty="0" smtClean="0"/>
              <a:t> </a:t>
            </a:r>
            <a:r>
              <a:rPr lang="el-GR" sz="1600" i="1" dirty="0" smtClean="0"/>
              <a:t>ώστε να γίνει </a:t>
            </a:r>
            <a:r>
              <a:rPr lang="el-GR" sz="1600" i="1" dirty="0"/>
              <a:t>7</a:t>
            </a:r>
            <a:r>
              <a:rPr lang="el-GR" sz="1600" i="1" dirty="0" smtClean="0"/>
              <a:t> </a:t>
            </a:r>
            <a:r>
              <a:rPr lang="en-US" sz="1600" i="1" dirty="0" err="1" smtClean="0"/>
              <a:t>MSS</a:t>
            </a:r>
            <a:r>
              <a:rPr lang="el-GR" sz="1600" i="1" dirty="0" smtClean="0"/>
              <a:t/>
            </a:r>
            <a:br>
              <a:rPr lang="el-GR" sz="1600" i="1" dirty="0" smtClean="0"/>
            </a:br>
            <a:r>
              <a:rPr lang="el-GR" sz="1600" i="1" dirty="0" smtClean="0"/>
              <a:t>+1 </a:t>
            </a:r>
            <a:r>
              <a:rPr lang="en-US" sz="1600" i="1" dirty="0" err="1" smtClean="0"/>
              <a:t>RTT</a:t>
            </a:r>
            <a:r>
              <a:rPr lang="en-US" sz="1600" i="1" dirty="0" smtClean="0"/>
              <a:t> </a:t>
            </a:r>
            <a:r>
              <a:rPr lang="el-GR" sz="1600" i="1" dirty="0" smtClean="0"/>
              <a:t>ώστε να γίνει </a:t>
            </a:r>
            <a:r>
              <a:rPr lang="el-GR" sz="1600" i="1" dirty="0"/>
              <a:t>8</a:t>
            </a:r>
            <a:r>
              <a:rPr lang="el-GR" sz="1600" i="1" dirty="0" smtClean="0"/>
              <a:t> </a:t>
            </a:r>
            <a:r>
              <a:rPr lang="en-US" sz="1600" i="1" dirty="0" err="1" smtClean="0"/>
              <a:t>MSS</a:t>
            </a:r>
            <a:r>
              <a:rPr lang="el-GR" sz="1600" i="1" dirty="0"/>
              <a:t/>
            </a:r>
            <a:br>
              <a:rPr lang="el-GR" sz="1600" i="1" dirty="0"/>
            </a:br>
            <a:r>
              <a:rPr lang="el-GR" sz="1600" i="1" dirty="0" smtClean="0"/>
              <a:t>Άρα συνολικά χρειάζονται 7 </a:t>
            </a:r>
            <a:r>
              <a:rPr lang="en-US" sz="1600" i="1" dirty="0" err="1" smtClean="0"/>
              <a:t>RTTs</a:t>
            </a:r>
            <a:r>
              <a:rPr lang="en-US" sz="1600" i="1" dirty="0" smtClean="0"/>
              <a:t> </a:t>
            </a:r>
            <a:r>
              <a:rPr lang="el-GR" sz="1600" i="1" dirty="0" smtClean="0"/>
              <a:t>ώστε το </a:t>
            </a:r>
            <a:r>
              <a:rPr lang="en-US" sz="1600" i="1" dirty="0" err="1" smtClean="0"/>
              <a:t>MSS</a:t>
            </a:r>
            <a:r>
              <a:rPr lang="en-US" sz="1600" i="1" dirty="0" smtClean="0"/>
              <a:t> </a:t>
            </a:r>
            <a:r>
              <a:rPr lang="el-GR" sz="1600" i="1" dirty="0" smtClean="0"/>
              <a:t>να γίνει </a:t>
            </a:r>
            <a:r>
              <a:rPr lang="en-US" sz="1600" i="1" dirty="0" smtClean="0"/>
              <a:t>8</a:t>
            </a:r>
            <a:r>
              <a:rPr lang="el-GR" sz="1600" i="1" dirty="0" smtClean="0"/>
              <a:t>.</a:t>
            </a:r>
            <a:r>
              <a:rPr lang="el-GR" sz="1600" dirty="0"/>
              <a:t/>
            </a:r>
            <a:br>
              <a:rPr lang="el-GR" sz="1600" dirty="0"/>
            </a:br>
            <a:r>
              <a:rPr lang="el-GR" sz="1600" dirty="0" smtClean="0"/>
              <a:t> </a:t>
            </a:r>
            <a:endParaRPr lang="el-GR" sz="1600" dirty="0"/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l-GR" sz="1600" i="1" dirty="0" smtClean="0"/>
              <a:t>Σε χρόνο 7 </a:t>
            </a:r>
            <a:r>
              <a:rPr lang="en-US" sz="1600" i="1" dirty="0" err="1" smtClean="0"/>
              <a:t>RTTs</a:t>
            </a:r>
            <a:r>
              <a:rPr lang="el-GR" sz="1600" i="1" dirty="0"/>
              <a:t> </a:t>
            </a:r>
            <a:r>
              <a:rPr lang="el-GR" sz="1600" i="1" dirty="0" smtClean="0"/>
              <a:t>στέλνονται  συνολικά 1</a:t>
            </a:r>
            <a:r>
              <a:rPr lang="en-US" sz="1600" i="1" dirty="0" smtClean="0"/>
              <a:t> + 2 + 3 + 4 + 5 + 6 + 7 = 28 MSS.</a:t>
            </a:r>
            <a:r>
              <a:rPr lang="el-GR" sz="1600" i="1" dirty="0" smtClean="0"/>
              <a:t> Άρα η ικανότητα διεκπεραίωσης είναι 28</a:t>
            </a:r>
            <a:r>
              <a:rPr lang="en-US" sz="1600" i="1" dirty="0" smtClean="0"/>
              <a:t>/7 = 4 </a:t>
            </a:r>
            <a:r>
              <a:rPr lang="en-US" sz="1600" i="1" dirty="0" err="1" smtClean="0"/>
              <a:t>MSS</a:t>
            </a:r>
            <a:r>
              <a:rPr lang="en-US" sz="1600" i="1" dirty="0" smtClean="0"/>
              <a:t>/ </a:t>
            </a:r>
            <a:r>
              <a:rPr lang="en-US" sz="1600" i="1" dirty="0" err="1" smtClean="0"/>
              <a:t>RTT</a:t>
            </a:r>
            <a:r>
              <a:rPr lang="en-US" sz="1600" i="1" dirty="0" smtClean="0"/>
              <a:t>.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endParaRPr lang="en-US" sz="1600" i="1" dirty="0"/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n-US" sz="1600" i="1" dirty="0" smtClean="0"/>
              <a:t>1</a:t>
            </a:r>
            <a:r>
              <a:rPr lang="el-GR" sz="1600" i="1" baseline="30000" dirty="0" smtClean="0"/>
              <a:t>ο</a:t>
            </a:r>
            <a:r>
              <a:rPr lang="el-GR" sz="1600" i="1" dirty="0" smtClean="0"/>
              <a:t> </a:t>
            </a:r>
            <a:r>
              <a:rPr lang="en-US" sz="1600" i="1" dirty="0" err="1" smtClean="0"/>
              <a:t>RTT</a:t>
            </a:r>
            <a:r>
              <a:rPr lang="en-US" sz="1600" i="1" dirty="0" smtClean="0"/>
              <a:t> </a:t>
            </a:r>
            <a:r>
              <a:rPr lang="el-GR" sz="1600" i="1" dirty="0" smtClean="0"/>
              <a:t>γίνεται 2 </a:t>
            </a:r>
            <a:r>
              <a:rPr lang="en-US" sz="1600" i="1" dirty="0" err="1" smtClean="0"/>
              <a:t>MSS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l-GR" sz="1600" i="1" dirty="0" smtClean="0"/>
              <a:t>2</a:t>
            </a:r>
            <a:r>
              <a:rPr lang="el-GR" sz="1600" i="1" baseline="30000" dirty="0" smtClean="0"/>
              <a:t>ο</a:t>
            </a:r>
            <a:r>
              <a:rPr lang="el-GR" sz="1600" i="1" dirty="0" smtClean="0"/>
              <a:t> </a:t>
            </a:r>
            <a:r>
              <a:rPr lang="en-US" sz="1600" i="1" dirty="0" err="1" smtClean="0"/>
              <a:t>RTT</a:t>
            </a:r>
            <a:r>
              <a:rPr lang="en-US" sz="1600" i="1" dirty="0" smtClean="0"/>
              <a:t> </a:t>
            </a:r>
            <a:r>
              <a:rPr lang="el-GR" sz="1600" i="1" dirty="0" smtClean="0"/>
              <a:t>γίνεται 4 </a:t>
            </a:r>
            <a:r>
              <a:rPr lang="en-US" sz="1600" i="1" dirty="0" err="1" smtClean="0"/>
              <a:t>MSS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l-GR" sz="1600" i="1" dirty="0" smtClean="0"/>
              <a:t>3</a:t>
            </a:r>
            <a:r>
              <a:rPr lang="el-GR" sz="1600" i="1" baseline="30000" dirty="0" smtClean="0"/>
              <a:t>ο</a:t>
            </a:r>
            <a:r>
              <a:rPr lang="el-GR" sz="1600" i="1" dirty="0" smtClean="0"/>
              <a:t> </a:t>
            </a:r>
            <a:r>
              <a:rPr lang="en-US" sz="1600" i="1" dirty="0" err="1" smtClean="0"/>
              <a:t>RTT</a:t>
            </a:r>
            <a:r>
              <a:rPr lang="en-US" sz="1600" i="1" dirty="0" smtClean="0"/>
              <a:t> </a:t>
            </a:r>
            <a:r>
              <a:rPr lang="el-GR" sz="1600" i="1" dirty="0" smtClean="0"/>
              <a:t>γίνεται 8 </a:t>
            </a:r>
            <a:r>
              <a:rPr lang="en-US" sz="1600" i="1" dirty="0" err="1" smtClean="0"/>
              <a:t>MSS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l-GR" sz="1600" i="1" dirty="0" smtClean="0"/>
              <a:t>Άρα συνολικά χρειάζονται </a:t>
            </a:r>
            <a:r>
              <a:rPr lang="en-US" sz="1600" i="1" dirty="0" smtClean="0"/>
              <a:t>3</a:t>
            </a:r>
            <a:r>
              <a:rPr lang="el-GR" sz="1600" i="1" dirty="0" smtClean="0"/>
              <a:t> </a:t>
            </a:r>
            <a:r>
              <a:rPr lang="en-US" sz="1600" i="1" dirty="0" err="1" smtClean="0"/>
              <a:t>RTTs</a:t>
            </a:r>
            <a:r>
              <a:rPr lang="en-US" sz="1600" i="1" dirty="0" smtClean="0"/>
              <a:t> </a:t>
            </a:r>
            <a:r>
              <a:rPr lang="el-GR" sz="1600" i="1" dirty="0" smtClean="0"/>
              <a:t>ώστε το </a:t>
            </a:r>
            <a:r>
              <a:rPr lang="en-US" sz="1600" i="1" dirty="0" err="1" smtClean="0"/>
              <a:t>MSS</a:t>
            </a:r>
            <a:r>
              <a:rPr lang="en-US" sz="1600" i="1" dirty="0" smtClean="0"/>
              <a:t> </a:t>
            </a:r>
            <a:r>
              <a:rPr lang="el-GR" sz="1600" i="1" dirty="0" smtClean="0"/>
              <a:t>να γίνει </a:t>
            </a:r>
            <a:r>
              <a:rPr lang="en-US" sz="1600" i="1" dirty="0" smtClean="0"/>
              <a:t>8</a:t>
            </a:r>
            <a:r>
              <a:rPr lang="el-GR" sz="1600" i="1" dirty="0" smtClean="0"/>
              <a:t>.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n-US" sz="1600" i="1" dirty="0" smtClean="0"/>
              <a:t>4,6 </a:t>
            </a:r>
            <a:r>
              <a:rPr lang="en-US" sz="1600" i="1" dirty="0" err="1" smtClean="0"/>
              <a:t>MSS</a:t>
            </a:r>
            <a:r>
              <a:rPr lang="en-US" sz="1600" i="1" dirty="0" smtClean="0"/>
              <a:t>/</a:t>
            </a:r>
            <a:r>
              <a:rPr lang="en-US" sz="1600" i="1" dirty="0" err="1" smtClean="0"/>
              <a:t>RTT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endParaRPr lang="el-GR" sz="1600" i="1" dirty="0"/>
          </a:p>
        </p:txBody>
      </p:sp>
    </p:spTree>
    <p:extLst>
      <p:ext uri="{BB962C8B-B14F-4D97-AF65-F5344CB8AC3E}">
        <p14:creationId xmlns:p14="http://schemas.microsoft.com/office/powerpoint/2010/main" val="1968551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Πρόβλημα </a:t>
            </a:r>
            <a:r>
              <a:rPr lang="en-US" dirty="0"/>
              <a:t>3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445576" y="1761472"/>
            <a:ext cx="82528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Θεωρήστε την μεταφορά ενός τεράστιου αρχείου </a:t>
            </a:r>
            <a:r>
              <a:rPr lang="en-US" dirty="0" smtClean="0"/>
              <a:t>L </a:t>
            </a:r>
            <a:r>
              <a:rPr lang="el-GR" dirty="0" smtClean="0"/>
              <a:t>από έναν υπολογιστή Α σε έναν άλλο Β. Επίσης το </a:t>
            </a:r>
            <a:r>
              <a:rPr lang="en-US" dirty="0" err="1" smtClean="0"/>
              <a:t>MSS</a:t>
            </a:r>
            <a:r>
              <a:rPr lang="en-US" dirty="0" smtClean="0"/>
              <a:t> </a:t>
            </a:r>
            <a:r>
              <a:rPr lang="el-GR" dirty="0" smtClean="0"/>
              <a:t>είναι 1460 </a:t>
            </a:r>
            <a:r>
              <a:rPr lang="en-US" dirty="0" smtClean="0"/>
              <a:t>bytes. </a:t>
            </a:r>
            <a:endParaRPr lang="el-GR" dirty="0" smtClean="0"/>
          </a:p>
          <a:p>
            <a:pPr algn="just"/>
            <a:endParaRPr lang="el-GR" dirty="0"/>
          </a:p>
          <a:p>
            <a:pPr algn="just"/>
            <a:endParaRPr lang="en-US" sz="1600" dirty="0"/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l-GR" sz="1600" dirty="0" smtClean="0"/>
              <a:t>Ποια είναι η μέγιστη τιμή του </a:t>
            </a:r>
            <a:r>
              <a:rPr lang="en-US" sz="1600" dirty="0" smtClean="0"/>
              <a:t>L</a:t>
            </a:r>
            <a:r>
              <a:rPr lang="el-GR" sz="1600" dirty="0" smtClean="0"/>
              <a:t>, έτσι ώστε οι αριθμοί ακολουθίας του </a:t>
            </a:r>
            <a:r>
              <a:rPr lang="en-US" sz="1600" dirty="0" smtClean="0"/>
              <a:t>TCP header</a:t>
            </a:r>
            <a:r>
              <a:rPr lang="el-GR" sz="1600" dirty="0" smtClean="0"/>
              <a:t> να μην εξαντληθούν; Το συγκεκριμένο πεδίο έχει μέγεθος 4 </a:t>
            </a:r>
            <a:r>
              <a:rPr lang="en-US" sz="1600" dirty="0" smtClean="0"/>
              <a:t>bytes</a:t>
            </a:r>
            <a:endParaRPr lang="el-GR" sz="1600" dirty="0"/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l-GR" sz="1600" dirty="0" smtClean="0"/>
              <a:t>Αν </a:t>
            </a:r>
            <a:r>
              <a:rPr lang="en-US" sz="1600" dirty="0" smtClean="0"/>
              <a:t>L </a:t>
            </a:r>
            <a:r>
              <a:rPr lang="el-GR" sz="1600" dirty="0" smtClean="0"/>
              <a:t>είναι η τιμή του ερωτήματος (α), τότε πόσος χρόνος χρειάζεται για τη μετάδοση του αρχείου , αν σε κάθε πακέτο προστίθενται συνολικά 66 </a:t>
            </a:r>
            <a:r>
              <a:rPr lang="en-US" sz="1600" dirty="0" smtClean="0"/>
              <a:t>bytes </a:t>
            </a:r>
            <a:r>
              <a:rPr lang="el-GR" sz="1600" dirty="0" smtClean="0"/>
              <a:t>από </a:t>
            </a:r>
            <a:r>
              <a:rPr lang="en-US" sz="1600" dirty="0" smtClean="0"/>
              <a:t>headers</a:t>
            </a:r>
            <a:r>
              <a:rPr lang="el-GR" sz="1600" dirty="0" smtClean="0"/>
              <a:t> όλων των επιπέδων και η ζεύξη έχει ρυθμό </a:t>
            </a:r>
            <a:r>
              <a:rPr lang="en-US" sz="1600" dirty="0" smtClean="0"/>
              <a:t>10 Mbps</a:t>
            </a:r>
            <a:r>
              <a:rPr lang="el-GR" sz="1600" dirty="0" smtClean="0"/>
              <a:t>; Αγνοήστε τον έλεγχο ροής και τον έλεγχο συμφόρησης.</a:t>
            </a:r>
          </a:p>
        </p:txBody>
      </p:sp>
    </p:spTree>
    <p:extLst>
      <p:ext uri="{BB962C8B-B14F-4D97-AF65-F5344CB8AC3E}">
        <p14:creationId xmlns:p14="http://schemas.microsoft.com/office/powerpoint/2010/main" val="1283531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Πρόβλημα </a:t>
            </a:r>
            <a:r>
              <a:rPr lang="en-US" dirty="0" smtClean="0"/>
              <a:t>3</a:t>
            </a:r>
            <a:r>
              <a:rPr lang="el-GR" dirty="0" smtClean="0"/>
              <a:t> (Λύση)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445576" y="1761472"/>
            <a:ext cx="82528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l-GR" dirty="0"/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l-GR" sz="1600" dirty="0" smtClean="0"/>
              <a:t>2</a:t>
            </a:r>
            <a:r>
              <a:rPr lang="el-GR" sz="1600" baseline="30000" dirty="0" smtClean="0"/>
              <a:t>32</a:t>
            </a:r>
            <a:r>
              <a:rPr lang="el-GR" sz="1600" dirty="0" smtClean="0"/>
              <a:t> = 4,294,967,296  άρα υποστηρίζονται αριθμοί ακολουθίας 0... 4,294,967,295</a:t>
            </a:r>
            <a:br>
              <a:rPr lang="el-GR" sz="1600" dirty="0" smtClean="0"/>
            </a:br>
            <a:r>
              <a:rPr lang="el-GR" sz="1600" dirty="0" smtClean="0"/>
              <a:t>Το </a:t>
            </a:r>
            <a:r>
              <a:rPr lang="en-US" sz="1600" dirty="0" err="1" smtClean="0"/>
              <a:t>MSS</a:t>
            </a:r>
            <a:r>
              <a:rPr lang="en-US" sz="1600" dirty="0" smtClean="0"/>
              <a:t> </a:t>
            </a:r>
            <a:r>
              <a:rPr lang="el-GR" sz="1600" dirty="0" smtClean="0"/>
              <a:t>δε λαμβάνεται υπόψιν για τον παραπάνω υπολογισμό, αφού η τιμή του αριθμού ακολουθίας σχετίζονται </a:t>
            </a:r>
            <a:r>
              <a:rPr lang="el-GR" sz="1600" dirty="0" smtClean="0"/>
              <a:t>μόνο </a:t>
            </a:r>
            <a:r>
              <a:rPr lang="el-GR" sz="1600" dirty="0" smtClean="0"/>
              <a:t>με το μέγεθος του αρχείου που στέλνεται.</a:t>
            </a: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r>
              <a:rPr lang="el-GR" sz="1600" dirty="0" smtClean="0"/>
              <a:t>Στέλνονται συνολικά </a:t>
            </a:r>
            <a:r>
              <a:rPr lang="en-US" sz="1600" dirty="0" smtClean="0"/>
              <a:t>(</a:t>
            </a:r>
            <a:r>
              <a:rPr lang="el-GR" sz="1600" dirty="0" smtClean="0"/>
              <a:t>2</a:t>
            </a:r>
            <a:r>
              <a:rPr lang="el-GR" sz="1600" baseline="30000" dirty="0" smtClean="0"/>
              <a:t>32 </a:t>
            </a:r>
            <a:r>
              <a:rPr lang="en-US" sz="1600" dirty="0" smtClean="0"/>
              <a:t>-2 )</a:t>
            </a:r>
            <a:r>
              <a:rPr lang="el-GR" sz="1600" dirty="0" smtClean="0"/>
              <a:t>/1460 </a:t>
            </a:r>
            <a:r>
              <a:rPr lang="en-US" sz="1600" dirty="0" smtClean="0"/>
              <a:t> </a:t>
            </a:r>
            <a:r>
              <a:rPr lang="en-US" sz="1600" dirty="0" smtClean="0"/>
              <a:t>= 2 941 758 segments </a:t>
            </a:r>
            <a:br>
              <a:rPr lang="en-US" sz="1600" dirty="0" smtClean="0"/>
            </a:br>
            <a:r>
              <a:rPr lang="el-GR" sz="1600" dirty="0" smtClean="0"/>
              <a:t>Επειδή </a:t>
            </a:r>
            <a:r>
              <a:rPr lang="el-GR" sz="1600" dirty="0" err="1" smtClean="0"/>
              <a:t>προσθέτονται</a:t>
            </a:r>
            <a:r>
              <a:rPr lang="el-GR" sz="1600" dirty="0" smtClean="0"/>
              <a:t> 66 </a:t>
            </a:r>
            <a:r>
              <a:rPr lang="en-US" sz="1600" dirty="0" smtClean="0"/>
              <a:t>bytes</a:t>
            </a:r>
            <a:r>
              <a:rPr lang="el-GR" sz="1600" dirty="0" smtClean="0"/>
              <a:t> σε κάθε </a:t>
            </a:r>
            <a:r>
              <a:rPr lang="en-US" sz="1600" dirty="0" smtClean="0"/>
              <a:t>segment</a:t>
            </a:r>
            <a:r>
              <a:rPr lang="el-GR" sz="1600" dirty="0" smtClean="0"/>
              <a:t>, θα χρειαστούν να σταλούν επιπλέον 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l-GR" sz="1600" dirty="0" smtClean="0"/>
              <a:t>66</a:t>
            </a:r>
            <a:r>
              <a:rPr lang="en-US" sz="1600" dirty="0" smtClean="0"/>
              <a:t> </a:t>
            </a:r>
            <a:r>
              <a:rPr lang="en-US" sz="1100" dirty="0" smtClean="0"/>
              <a:t>X</a:t>
            </a:r>
            <a:r>
              <a:rPr lang="en-US" sz="1600" dirty="0" smtClean="0"/>
              <a:t> 2 941 758 = 194 156 028 bytes.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l-GR" sz="1600" dirty="0" smtClean="0"/>
              <a:t>Συνολικά λοιπόν στέλνονται 2</a:t>
            </a:r>
            <a:r>
              <a:rPr lang="el-GR" sz="1600" baseline="30000" dirty="0" smtClean="0"/>
              <a:t>32  </a:t>
            </a:r>
            <a:r>
              <a:rPr lang="en-US" sz="1600" dirty="0" smtClean="0"/>
              <a:t>-2 </a:t>
            </a:r>
            <a:r>
              <a:rPr lang="el-GR" sz="1600" dirty="0" smtClean="0"/>
              <a:t>+ </a:t>
            </a:r>
            <a:r>
              <a:rPr lang="en-US" sz="1600" dirty="0" smtClean="0"/>
              <a:t>194 156 028 = 4 489 123 324 bytes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4 489 123 324 bytes = 35 912 986 592 bits 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≈</a:t>
            </a:r>
            <a:r>
              <a:rPr lang="en-US" sz="1600" dirty="0" smtClean="0"/>
              <a:t> 3</a:t>
            </a:r>
            <a:r>
              <a:rPr lang="el-GR" sz="1600" dirty="0" smtClean="0"/>
              <a:t> </a:t>
            </a:r>
            <a:r>
              <a:rPr lang="en-US" sz="1600" dirty="0" smtClean="0"/>
              <a:t>591 x 10</a:t>
            </a:r>
            <a:r>
              <a:rPr lang="en-US" sz="1600" baseline="30000" dirty="0" smtClean="0"/>
              <a:t>7 </a:t>
            </a:r>
            <a:r>
              <a:rPr lang="en-US" sz="1600" dirty="0" smtClean="0"/>
              <a:t>bits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l-GR" sz="1600" dirty="0" smtClean="0"/>
              <a:t>Ο ρυθμός αποστολής είναι 10 </a:t>
            </a:r>
            <a:r>
              <a:rPr lang="en-US" sz="1600" dirty="0" smtClean="0"/>
              <a:t>Mbps = 10</a:t>
            </a:r>
            <a:r>
              <a:rPr lang="en-US" sz="1600" baseline="30000" dirty="0" smtClean="0"/>
              <a:t>7 </a:t>
            </a:r>
            <a:r>
              <a:rPr lang="en-US" sz="1600" dirty="0" smtClean="0"/>
              <a:t>bits/sec</a:t>
            </a:r>
            <a:r>
              <a:rPr lang="el-GR" sz="1600" dirty="0" smtClean="0"/>
              <a:t> άρα θα έπαιρνε 3591 </a:t>
            </a:r>
            <a:r>
              <a:rPr lang="en-US" sz="1600" dirty="0" smtClean="0"/>
              <a:t>seconds </a:t>
            </a:r>
            <a:r>
              <a:rPr lang="el-GR" sz="1600" dirty="0" smtClean="0"/>
              <a:t>για να σταλεί το πακέτο μέσω της συγκεκριμένης ζεύξης.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35876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Πρόβλημα 4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445576" y="1761472"/>
            <a:ext cx="825284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Θεωρήστε τη διαδικασία </a:t>
            </a:r>
            <a:r>
              <a:rPr lang="en-US" dirty="0" smtClean="0"/>
              <a:t>TCP </a:t>
            </a:r>
            <a:r>
              <a:rPr lang="el-GR" dirty="0" smtClean="0"/>
              <a:t>για εκτίμηση του </a:t>
            </a:r>
            <a:r>
              <a:rPr lang="en-US" dirty="0" err="1" smtClean="0"/>
              <a:t>RTT</a:t>
            </a:r>
            <a:r>
              <a:rPr lang="el-GR" dirty="0" smtClean="0"/>
              <a:t>. Υποθέστε ότι </a:t>
            </a:r>
            <a:r>
              <a:rPr lang="en-US" dirty="0" smtClean="0"/>
              <a:t>a = 0,1</a:t>
            </a:r>
          </a:p>
          <a:p>
            <a:pPr algn="just"/>
            <a:r>
              <a:rPr lang="el-GR" dirty="0" smtClean="0"/>
              <a:t>Επίσης θεωρήστε </a:t>
            </a:r>
            <a:r>
              <a:rPr lang="en-US" dirty="0" smtClean="0"/>
              <a:t>SampleRTT1 </a:t>
            </a:r>
            <a:r>
              <a:rPr lang="el-GR" dirty="0" smtClean="0"/>
              <a:t>το πρώτο </a:t>
            </a:r>
            <a:r>
              <a:rPr lang="en-US" dirty="0" err="1" smtClean="0"/>
              <a:t>RTT</a:t>
            </a:r>
            <a:r>
              <a:rPr lang="en-US" dirty="0" smtClean="0"/>
              <a:t> </a:t>
            </a:r>
            <a:r>
              <a:rPr lang="el-GR" dirty="0" smtClean="0"/>
              <a:t>που υπολογίσαμε, </a:t>
            </a:r>
            <a:r>
              <a:rPr lang="en-US" dirty="0" err="1" smtClean="0"/>
              <a:t>SampleRTT</a:t>
            </a:r>
            <a:r>
              <a:rPr lang="el-GR" dirty="0" smtClean="0"/>
              <a:t>2 το δεύτερο, </a:t>
            </a:r>
            <a:r>
              <a:rPr lang="el-GR" dirty="0" err="1" smtClean="0"/>
              <a:t>κ.ο.κ.</a:t>
            </a:r>
            <a:r>
              <a:rPr lang="en-US" dirty="0"/>
              <a:t> </a:t>
            </a:r>
            <a:endParaRPr lang="en-US" dirty="0" smtClean="0"/>
          </a:p>
          <a:p>
            <a:pPr algn="just"/>
            <a:r>
              <a:rPr lang="en-US" sz="1600" dirty="0"/>
              <a:t/>
            </a:r>
            <a:br>
              <a:rPr lang="en-US" sz="1600" dirty="0"/>
            </a:br>
            <a:r>
              <a:rPr lang="el-GR" sz="1600" dirty="0" smtClean="0"/>
              <a:t>Για μία δεδομένη σύνδεση </a:t>
            </a:r>
            <a:r>
              <a:rPr lang="en-US" sz="1600" dirty="0" err="1" smtClean="0"/>
              <a:t>RTT</a:t>
            </a:r>
            <a:r>
              <a:rPr lang="el-GR" sz="1600" dirty="0" smtClean="0"/>
              <a:t>, έστω ότι έχουν ληφθεί 4 επιβεβαιώσεις με αντίστοιχα δείγματα </a:t>
            </a:r>
            <a:r>
              <a:rPr lang="en-US" sz="1600" dirty="0" smtClean="0"/>
              <a:t>SampleRTT</a:t>
            </a:r>
            <a:r>
              <a:rPr lang="en-US" sz="1600" baseline="-25000" dirty="0" smtClean="0"/>
              <a:t>4</a:t>
            </a:r>
            <a:r>
              <a:rPr lang="en-US" sz="1600" dirty="0" smtClean="0"/>
              <a:t>, </a:t>
            </a:r>
            <a:r>
              <a:rPr lang="en-US" sz="1600" dirty="0" err="1" smtClean="0"/>
              <a:t>SampleRTT</a:t>
            </a:r>
            <a:r>
              <a:rPr lang="el-GR" sz="1600" baseline="-25000" dirty="0" smtClean="0"/>
              <a:t>3</a:t>
            </a:r>
            <a:r>
              <a:rPr lang="en-US" sz="1600" dirty="0" smtClean="0"/>
              <a:t>, </a:t>
            </a:r>
            <a:r>
              <a:rPr lang="en-US" sz="1600" dirty="0" err="1" smtClean="0"/>
              <a:t>SampleRTT</a:t>
            </a:r>
            <a:r>
              <a:rPr lang="el-GR" sz="1600" baseline="-25000" dirty="0" smtClean="0"/>
              <a:t>2</a:t>
            </a:r>
            <a:r>
              <a:rPr lang="en-US" sz="1600" dirty="0" smtClean="0"/>
              <a:t> </a:t>
            </a:r>
            <a:r>
              <a:rPr lang="el-GR" sz="1600" dirty="0" smtClean="0"/>
              <a:t>και </a:t>
            </a:r>
            <a:r>
              <a:rPr lang="en-US" sz="1600" dirty="0" err="1" smtClean="0"/>
              <a:t>SampleRTT</a:t>
            </a:r>
            <a:r>
              <a:rPr lang="el-GR" sz="1600" baseline="-25000" dirty="0" smtClean="0"/>
              <a:t>1</a:t>
            </a:r>
            <a:r>
              <a:rPr lang="el-GR" sz="1600" dirty="0" smtClean="0"/>
              <a:t>. Εκφράστε το </a:t>
            </a:r>
            <a:r>
              <a:rPr lang="en-US" sz="1600" dirty="0" err="1" smtClean="0"/>
              <a:t>EstimatedRTT</a:t>
            </a:r>
            <a:r>
              <a:rPr lang="en-US" sz="1600" dirty="0" smtClean="0"/>
              <a:t> </a:t>
            </a:r>
            <a:r>
              <a:rPr lang="el-GR" sz="1600" dirty="0" smtClean="0"/>
              <a:t>με βάση αυτά τα δείγματα χρησιμοποιώντας τον τύπο :</a:t>
            </a:r>
          </a:p>
          <a:p>
            <a:pPr algn="just"/>
            <a:endParaRPr lang="el-GR" sz="1600" dirty="0"/>
          </a:p>
          <a:p>
            <a:pPr algn="just"/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EstimatedRTT</a:t>
            </a:r>
            <a:r>
              <a:rPr lang="en-US" sz="1600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new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= a*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SampleRTT</a:t>
            </a:r>
            <a:r>
              <a:rPr lang="en-US" sz="1600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new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 (1-a)* 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EstimatedRTT</a:t>
            </a:r>
            <a:r>
              <a:rPr lang="en-US" sz="1600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old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3718962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Πρόβλημα 4 (Λύση)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445576" y="1761472"/>
            <a:ext cx="8252848" cy="4426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endParaRPr lang="el-GR" sz="1600" dirty="0" smtClean="0"/>
          </a:p>
          <a:p>
            <a:pPr>
              <a:spcBef>
                <a:spcPts val="600"/>
              </a:spcBef>
            </a:pP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EstimatedRTT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= 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a*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SampleRTT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EstimatedRTT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= a*SampleRTT</a:t>
            </a:r>
            <a:r>
              <a:rPr lang="en-US" sz="16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 (1-a)* EstimatedRTT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b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    = a*SampleRTT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 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 (1-a)* 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a*SampleRTT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EstimatedRTT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= a*SampleRTT</a:t>
            </a:r>
            <a:r>
              <a:rPr lang="en-US" sz="16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 (1-a)* EstimatedRTT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b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     = a*SampleRTT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 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 (1-a)*(a*SampleRTT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 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 (1-a)* EstimatedRTT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b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      = a*SampleRTT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 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 (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1-a)a*SampleRTT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 (1-a)</a:t>
            </a:r>
            <a:r>
              <a:rPr lang="en-US" sz="1600" baseline="30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a*SampleRTT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EstimatedRTT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= a*SampleRTT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4 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 (1-a)(EstimatedRTT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b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     = a*SampleRTT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4  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 (1-a)*a*SampleRTT</a:t>
            </a:r>
            <a:r>
              <a:rPr lang="en-US" sz="16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+ (1-a)</a:t>
            </a:r>
            <a:r>
              <a:rPr lang="en-US" sz="1600" baseline="30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a*SampleRTT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 (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1-a)</a:t>
            </a:r>
            <a:r>
              <a:rPr lang="en-US" sz="1600" baseline="30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*a*SampleRTT</a:t>
            </a:r>
            <a:r>
              <a:rPr lang="en-US" sz="1600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en-US" sz="1600" baseline="-250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lphaLcParenR"/>
            </a:pPr>
            <a:endParaRPr lang="en-US" sz="1600" baseline="-250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92120033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161</TotalTime>
  <Words>503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Transport layer</vt:lpstr>
      <vt:lpstr>Πρόβλημα 1</vt:lpstr>
      <vt:lpstr>Πρόβλημα 1 (Λύση)</vt:lpstr>
      <vt:lpstr>Πρόβλημα 2</vt:lpstr>
      <vt:lpstr>Πρόβλημα 2 (Λύση)</vt:lpstr>
      <vt:lpstr>Πρόβλημα 3</vt:lpstr>
      <vt:lpstr>Πρόβλημα 3 (Λύση)</vt:lpstr>
      <vt:lpstr>Πρόβλημα 4</vt:lpstr>
      <vt:lpstr>Πρόβλημα 4 (Λύση)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Evripidis Tzamousis</dc:creator>
  <cp:lastModifiedBy>Evripidis Tzamousis</cp:lastModifiedBy>
  <cp:revision>17</cp:revision>
  <dcterms:created xsi:type="dcterms:W3CDTF">2016-11-23T13:15:40Z</dcterms:created>
  <dcterms:modified xsi:type="dcterms:W3CDTF">2016-11-23T18:26:35Z</dcterms:modified>
</cp:coreProperties>
</file>